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91" r:id="rId3"/>
    <p:sldId id="283" r:id="rId4"/>
    <p:sldId id="257" r:id="rId5"/>
    <p:sldId id="292" r:id="rId6"/>
    <p:sldId id="293" r:id="rId7"/>
    <p:sldId id="294" r:id="rId8"/>
    <p:sldId id="295" r:id="rId9"/>
    <p:sldId id="296" r:id="rId10"/>
    <p:sldId id="282" r:id="rId11"/>
    <p:sldId id="286" r:id="rId12"/>
    <p:sldId id="287" r:id="rId13"/>
    <p:sldId id="288" r:id="rId14"/>
    <p:sldId id="297" r:id="rId15"/>
    <p:sldId id="298" r:id="rId16"/>
    <p:sldId id="289" r:id="rId17"/>
    <p:sldId id="276" r:id="rId18"/>
    <p:sldId id="285" r:id="rId19"/>
    <p:sldId id="279" r:id="rId20"/>
    <p:sldId id="277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7524D"/>
    <a:srgbClr val="F8CECC"/>
    <a:srgbClr val="4472C3"/>
    <a:srgbClr val="DC2680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/>
    <p:restoredTop sz="85665"/>
  </p:normalViewPr>
  <p:slideViewPr>
    <p:cSldViewPr snapToGrid="0" snapToObjects="1">
      <p:cViewPr varScale="1">
        <p:scale>
          <a:sx n="108" d="100"/>
          <a:sy n="108" d="100"/>
        </p:scale>
        <p:origin x="1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5A5-2143-1345-BBA1-B32267CAF9B5}" type="datetimeFigureOut">
              <a:rPr lang="de-DE" smtClean="0"/>
              <a:t>30.07.20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B924-6901-7B40-AEEB-356EC7962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65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55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53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3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01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2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3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12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1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67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23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0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8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5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1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26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19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B924-6901-7B40-AEEB-356EC7962A9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71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10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29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31.01.20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Hot Topics in Networking - Simon Schwarz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3D1F4C7-E7FD-814C-996E-6B4DFE7BF75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6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4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8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1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31.01.20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Hot Topics in Networking - Simon Schwarz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6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31.01.20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Hot Topics in Networking - Simon Schwarz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F4C7-E7FD-814C-996E-6B4DFE7BF7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35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2BC39156-4703-7243-9D59-806855B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6FD558B8-D733-3343-873E-C916CEC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Königin, Text, drinnen, verschiedene enthält.&#10;&#10;Automatisch generierte Beschreibung">
            <a:extLst>
              <a:ext uri="{FF2B5EF4-FFF2-40B4-BE49-F238E27FC236}">
                <a16:creationId xmlns:a16="http://schemas.microsoft.com/office/drawing/2014/main" id="{3CE7CA0E-A00C-5047-B088-B51E4A4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7"/>
          <a:stretch/>
        </p:blipFill>
        <p:spPr>
          <a:xfrm>
            <a:off x="0" y="-1"/>
            <a:ext cx="9144000" cy="5854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015B21-20EB-EB40-AE1F-C10EE66B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63480"/>
            <a:ext cx="9144000" cy="6650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70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Survey of Monte Carlo Tree Search Methods</a:t>
            </a:r>
          </a:p>
        </p:txBody>
      </p: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5AF3CDA1-278E-344B-A510-9A80CE74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0947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UCT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60F93C7-FB92-9C43-BF82-CA09995E520C}"/>
              </a:ext>
            </a:extLst>
          </p:cNvPr>
          <p:cNvGrpSpPr/>
          <p:nvPr/>
        </p:nvGrpSpPr>
        <p:grpSpPr>
          <a:xfrm>
            <a:off x="4309235" y="1913779"/>
            <a:ext cx="5012895" cy="3491476"/>
            <a:chOff x="2490083" y="1737788"/>
            <a:chExt cx="5012895" cy="3491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/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𝑈𝐶𝑇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676A394-F5D5-144A-8181-B816CD901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083" y="2883402"/>
                  <a:ext cx="4737515" cy="1091196"/>
                </a:xfrm>
                <a:prstGeom prst="rect">
                  <a:avLst/>
                </a:prstGeom>
                <a:blipFill>
                  <a:blip r:embed="rId3"/>
                  <a:stretch>
                    <a:fillRect l="-1070" r="-16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CFE0FD1-3823-7A45-BEE7-B1E5AA8687EA}"/>
                </a:ext>
              </a:extLst>
            </p:cNvPr>
            <p:cNvGrpSpPr/>
            <p:nvPr/>
          </p:nvGrpSpPr>
          <p:grpSpPr>
            <a:xfrm rot="10800000">
              <a:off x="3286661" y="1737788"/>
              <a:ext cx="2057401" cy="1145614"/>
              <a:chOff x="1112595" y="4653642"/>
              <a:chExt cx="2057401" cy="1145614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2D9E399-3CB1-944D-AA2F-054F65A10196}"/>
                  </a:ext>
                </a:extLst>
              </p:cNvPr>
              <p:cNvSpPr txBox="1"/>
              <p:nvPr/>
            </p:nvSpPr>
            <p:spPr>
              <a:xfrm rot="10800000">
                <a:off x="1112595" y="5399146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  <a:r>
                  <a:rPr lang="de-DE" sz="2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Exploitation</a:t>
                </a:r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</a:t>
                </a:r>
              </a:p>
            </p:txBody>
          </p:sp>
          <p:sp>
            <p:nvSpPr>
              <p:cNvPr id="8" name="Pfeil nach unten 7">
                <a:extLst>
                  <a:ext uri="{FF2B5EF4-FFF2-40B4-BE49-F238E27FC236}">
                    <a16:creationId xmlns:a16="http://schemas.microsoft.com/office/drawing/2014/main" id="{797BBBDA-8AD0-8746-822A-EF7D9B8B632A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3AB9B3EE-6AC9-A240-8D3A-0DCCFF77F808}"/>
                </a:ext>
              </a:extLst>
            </p:cNvPr>
            <p:cNvGrpSpPr/>
            <p:nvPr/>
          </p:nvGrpSpPr>
          <p:grpSpPr>
            <a:xfrm>
              <a:off x="5445577" y="4137336"/>
              <a:ext cx="2057401" cy="1091928"/>
              <a:chOff x="1112593" y="4653642"/>
              <a:chExt cx="2057401" cy="1091928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62CBE4D-18D1-0E4D-A49F-8B7923FA8B42}"/>
                  </a:ext>
                </a:extLst>
              </p:cNvPr>
              <p:cNvSpPr txBox="1"/>
              <p:nvPr/>
            </p:nvSpPr>
            <p:spPr>
              <a:xfrm>
                <a:off x="1112593" y="5345460"/>
                <a:ext cx="2057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“Exploration“</a:t>
                </a:r>
              </a:p>
            </p:txBody>
          </p:sp>
          <p:sp>
            <p:nvSpPr>
              <p:cNvPr id="20" name="Pfeil nach unten 19">
                <a:extLst>
                  <a:ext uri="{FF2B5EF4-FFF2-40B4-BE49-F238E27FC236}">
                    <a16:creationId xmlns:a16="http://schemas.microsoft.com/office/drawing/2014/main" id="{B78C446C-BC64-A446-8F99-D0F81992B11F}"/>
                  </a:ext>
                </a:extLst>
              </p:cNvPr>
              <p:cNvSpPr/>
              <p:nvPr/>
            </p:nvSpPr>
            <p:spPr>
              <a:xfrm rot="10800000">
                <a:off x="1963934" y="4653642"/>
                <a:ext cx="354721" cy="717714"/>
              </a:xfrm>
              <a:prstGeom prst="downArrow">
                <a:avLst>
                  <a:gd name="adj1" fmla="val 45397"/>
                  <a:gd name="adj2" fmla="val 5920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DC3499A-6E8E-4F47-89AC-8811645B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21857"/>
            <a:ext cx="4229878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“Upper Confidence Bound for Trees”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Exploitation: Follow discovered path deemed valuable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Exploration: Discover new paths</a:t>
            </a:r>
          </a:p>
        </p:txBody>
      </p:sp>
    </p:spTree>
    <p:extLst>
      <p:ext uri="{BB962C8B-B14F-4D97-AF65-F5344CB8AC3E}">
        <p14:creationId xmlns:p14="http://schemas.microsoft.com/office/powerpoint/2010/main" val="90952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BFS-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Initialization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MCTS: execute each available root-action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gained can guide algorithm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CE1118F2-B44A-CA49-A2B5-7F6C6933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99" y="2253022"/>
            <a:ext cx="7416800" cy="3835400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67497C5-A439-664D-B306-A91630F2D281}"/>
              </a:ext>
            </a:extLst>
          </p:cNvPr>
          <p:cNvSpPr/>
          <p:nvPr/>
        </p:nvSpPr>
        <p:spPr>
          <a:xfrm>
            <a:off x="3942608" y="2743200"/>
            <a:ext cx="997527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/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49D2821-B13E-474B-97A6-D0DE646F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85" y="2466201"/>
                <a:ext cx="2069028" cy="276999"/>
              </a:xfrm>
              <a:prstGeom prst="rect">
                <a:avLst/>
              </a:prstGeom>
              <a:blipFill>
                <a:blip r:embed="rId4"/>
                <a:stretch>
                  <a:fillRect l="-4294" t="-4348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66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Loss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Avoidance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F0BE29-F4A0-5844-B8EE-4241EF01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58366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 negative results when encountering new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unvisited node represents a loss, generate neighbors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Backpropagate only best-case scenario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(inverse) approach for overly optimistic evaluations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fik 3" descr="Ein Bild, das Spiel, Tisch enthält.&#10;&#10;Automatisch generierte Beschreibung">
            <a:extLst>
              <a:ext uri="{FF2B5EF4-FFF2-40B4-BE49-F238E27FC236}">
                <a16:creationId xmlns:a16="http://schemas.microsoft.com/office/drawing/2014/main" id="{3DB6C5A0-A57C-2244-B1CC-EE42A56F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62" y="948780"/>
            <a:ext cx="2691094" cy="4440721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6B86511-9B7E-6B4D-9A40-02F2425CE2B5}"/>
              </a:ext>
            </a:extLst>
          </p:cNvPr>
          <p:cNvCxnSpPr>
            <a:cxnSpLocks/>
          </p:cNvCxnSpPr>
          <p:nvPr/>
        </p:nvCxnSpPr>
        <p:spPr>
          <a:xfrm flipV="1">
            <a:off x="6309711" y="5376895"/>
            <a:ext cx="202887" cy="446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FC814FF-A2E5-2A49-9317-78A23E1F0137}"/>
              </a:ext>
            </a:extLst>
          </p:cNvPr>
          <p:cNvSpPr txBox="1"/>
          <p:nvPr/>
        </p:nvSpPr>
        <p:spPr>
          <a:xfrm>
            <a:off x="5503177" y="5803168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8C621DA-9EFE-B948-B696-E10068B99BAD}"/>
              </a:ext>
            </a:extLst>
          </p:cNvPr>
          <p:cNvCxnSpPr>
            <a:cxnSpLocks/>
          </p:cNvCxnSpPr>
          <p:nvPr/>
        </p:nvCxnSpPr>
        <p:spPr>
          <a:xfrm flipH="1" flipV="1">
            <a:off x="7595455" y="5376894"/>
            <a:ext cx="321637" cy="526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280A8E-D32F-BF47-90CD-499B65B3CDE1}"/>
              </a:ext>
            </a:extLst>
          </p:cNvPr>
          <p:cNvCxnSpPr>
            <a:cxnSpLocks/>
          </p:cNvCxnSpPr>
          <p:nvPr/>
        </p:nvCxnSpPr>
        <p:spPr>
          <a:xfrm flipV="1">
            <a:off x="8305514" y="5389502"/>
            <a:ext cx="340775" cy="519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BF52049-79B3-3549-AFDF-4246587D75D3}"/>
              </a:ext>
            </a:extLst>
          </p:cNvPr>
          <p:cNvSpPr txBox="1"/>
          <p:nvPr/>
        </p:nvSpPr>
        <p:spPr>
          <a:xfrm>
            <a:off x="7357907" y="5892977"/>
            <a:ext cx="155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states</a:t>
            </a:r>
            <a:endParaRPr lang="de-DE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8730626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Problem: Many similar states and redundant paths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Solution: Use a novelty measure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nov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nodes above a threshold are pruned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For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define a neighborhood of other nodes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2: Compare nodes in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v,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giving us their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similarity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novelty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3: Prune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it is too similar to any other nodes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osmetisch enthält.&#10;&#10;Automatisch generierte Beschreibung">
            <a:extLst>
              <a:ext uri="{FF2B5EF4-FFF2-40B4-BE49-F238E27FC236}">
                <a16:creationId xmlns:a16="http://schemas.microsoft.com/office/drawing/2014/main" id="{4EB6E779-26F9-3A4D-8F80-EC8F1126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65" y="2431981"/>
            <a:ext cx="6306235" cy="32325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91B49D-EEC7-1243-8F95-7B80E5E5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4560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 1: the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neighboorhood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B7524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the union of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parent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siblings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neighborhood of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13AB0EF-13E3-9947-AC4E-158394A5BDC3}"/>
              </a:ext>
            </a:extLst>
          </p:cNvPr>
          <p:cNvCxnSpPr>
            <a:cxnSpLocks/>
          </p:cNvCxnSpPr>
          <p:nvPr/>
        </p:nvCxnSpPr>
        <p:spPr>
          <a:xfrm>
            <a:off x="6339678" y="5626715"/>
            <a:ext cx="252711" cy="4917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19AFAB-A21D-E14B-B5D1-A72BC3C30704}"/>
              </a:ext>
            </a:extLst>
          </p:cNvPr>
          <p:cNvSpPr txBox="1"/>
          <p:nvPr/>
        </p:nvSpPr>
        <p:spPr>
          <a:xfrm>
            <a:off x="6339678" y="6069423"/>
            <a:ext cx="714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4820633-90CD-9241-9E00-BF1A8C93E84E}"/>
              </a:ext>
            </a:extLst>
          </p:cNvPr>
          <p:cNvCxnSpPr>
            <a:cxnSpLocks/>
          </p:cNvCxnSpPr>
          <p:nvPr/>
        </p:nvCxnSpPr>
        <p:spPr>
          <a:xfrm>
            <a:off x="6329403" y="4681088"/>
            <a:ext cx="890794" cy="130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173B70D-6FF7-2E4D-BC94-708D22AD9AB7}"/>
              </a:ext>
            </a:extLst>
          </p:cNvPr>
          <p:cNvSpPr txBox="1"/>
          <p:nvPr/>
        </p:nvSpPr>
        <p:spPr>
          <a:xfrm>
            <a:off x="6942852" y="5952765"/>
            <a:ext cx="89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p(v)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5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Novelty-based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Pruning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2: Compare nodes in the </a:t>
                </a:r>
                <a:r>
                  <a:rPr lang="en-US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neighbohood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to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v,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giving us their similarity or novelty</a:t>
                </a:r>
              </a:p>
              <a:p>
                <a:endParaRPr lang="en-US" sz="2400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(Somewhat) more precisely: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𝑛𝑜𝑣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)) 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size of the smallest set of predicates that are true for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v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false for all other nodes in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N(v)</a:t>
                </a: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 example: if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𝑠𝑎𝑣𝑒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𝑣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¬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𝑠𝑎𝑣𝑒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𝑁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𝑛𝑜𝑣</m:t>
                    </m:r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=1</m:t>
                    </m:r>
                  </m:oMath>
                </a14:m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Step 3: Prune all nodes with novelty</a:t>
                </a:r>
                <a:r>
                  <a:rPr lang="en-US" sz="2400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&gt;1</m:t>
                    </m:r>
                  </m:oMath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091B49D-EEC7-1243-8F95-7B80E5E50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45607"/>
                <a:ext cx="8706875" cy="5475321"/>
              </a:xfrm>
              <a:blipFill>
                <a:blip r:embed="rId3"/>
                <a:stretch>
                  <a:fillRect l="-875" t="-1617" r="-1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86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A71F8A67-8399-A44C-AB48-9AEF8E56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69" y="3322782"/>
            <a:ext cx="3921801" cy="3049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Knowledge-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Evaluations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Terminal state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T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has same value as starting point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s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0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 it an improvement?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classify nearby objects: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(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state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, 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w</a:t>
                </a:r>
                <a:r>
                  <a:rPr lang="en-US" sz="22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A*</a:t>
                </a:r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-Algorithm: distance to objects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 d(</a:t>
                </a:r>
                <a:r>
                  <a:rPr lang="en-US" sz="22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i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)</a:t>
                </a:r>
              </a:p>
              <a:p>
                <a:pPr lvl="1"/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Add. value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∙(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−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𝑇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(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𝑖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)</m:t>
                        </m:r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1BF0BE29-F4A0-5844-B8EE-4241EF01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4" y="933732"/>
                <a:ext cx="8769723" cy="5475321"/>
              </a:xfrm>
              <a:blipFill>
                <a:blip r:embed="rId4"/>
                <a:stretch>
                  <a:fillRect l="-868" t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763A33D3-10B4-974F-B35B-592E8FDD92EF}"/>
              </a:ext>
            </a:extLst>
          </p:cNvPr>
          <p:cNvSpPr/>
          <p:nvPr/>
        </p:nvSpPr>
        <p:spPr>
          <a:xfrm>
            <a:off x="4190858" y="4607409"/>
            <a:ext cx="762284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83EA15E0-0A1A-054B-90BE-66FDE60EA211}"/>
              </a:ext>
            </a:extLst>
          </p:cNvPr>
          <p:cNvCxnSpPr>
            <a:cxnSpLocks/>
          </p:cNvCxnSpPr>
          <p:nvPr/>
        </p:nvCxnSpPr>
        <p:spPr>
          <a:xfrm flipV="1">
            <a:off x="5562600" y="3238960"/>
            <a:ext cx="146916" cy="8870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ADD255F-02A8-4344-AED0-D424AFB58A01}"/>
              </a:ext>
            </a:extLst>
          </p:cNvPr>
          <p:cNvSpPr txBox="1"/>
          <p:nvPr/>
        </p:nvSpPr>
        <p:spPr>
          <a:xfrm>
            <a:off x="4934091" y="2869628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(A,20)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90DFFC0D-6454-B449-A545-F6868281EBDB}"/>
              </a:ext>
            </a:extLst>
          </p:cNvPr>
          <p:cNvCxnSpPr>
            <a:cxnSpLocks/>
          </p:cNvCxnSpPr>
          <p:nvPr/>
        </p:nvCxnSpPr>
        <p:spPr>
          <a:xfrm flipV="1">
            <a:off x="7048569" y="3238960"/>
            <a:ext cx="64880" cy="3694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B5C9607B-B820-BF4B-AD7A-2EC4A873E150}"/>
              </a:ext>
            </a:extLst>
          </p:cNvPr>
          <p:cNvSpPr txBox="1"/>
          <p:nvPr/>
        </p:nvSpPr>
        <p:spPr>
          <a:xfrm>
            <a:off x="6338025" y="2899593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(B,5)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AAAE470-1E06-9F43-98B3-29E60E6EF04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8306751" y="3221101"/>
            <a:ext cx="139068" cy="2391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C9C7989E-1527-B442-92E1-CF6415CB0070}"/>
              </a:ext>
            </a:extLst>
          </p:cNvPr>
          <p:cNvSpPr txBox="1"/>
          <p:nvPr/>
        </p:nvSpPr>
        <p:spPr>
          <a:xfrm>
            <a:off x="7531326" y="2851769"/>
            <a:ext cx="155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(B,10)</a:t>
            </a:r>
          </a:p>
        </p:txBody>
      </p:sp>
      <p:pic>
        <p:nvPicPr>
          <p:cNvPr id="34" name="Grafik 33" descr="Ein Bild, das Uhr enthält.&#10;&#10;Automatisch generierte Beschreibung">
            <a:extLst>
              <a:ext uri="{FF2B5EF4-FFF2-40B4-BE49-F238E27FC236}">
                <a16:creationId xmlns:a16="http://schemas.microsoft.com/office/drawing/2014/main" id="{437CC7A6-5B72-3844-AC83-23D68835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33" y="3303046"/>
            <a:ext cx="3920400" cy="30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26BCE71-17E2-7246-81C0-20F08FA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67" y="763612"/>
            <a:ext cx="5264365" cy="553619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A61B4F-E171-6D46-9841-732D3721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33732"/>
            <a:ext cx="5001774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more nodes per simulation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and actual choices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value: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AMAF-score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All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Moves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First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RAVE – Combine UCT and AMAF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𝐴𝑀𝐴𝐹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de-DE" sz="2200" dirty="0"/>
                  <a:t>       </a:t>
                </a:r>
              </a:p>
              <a:p>
                <a:pPr lvl="1"/>
                <a:r>
                  <a:rPr lang="de-DE" sz="2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de-DE" sz="2200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sz="2200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de-DE" sz="2200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de-DE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de-DE" sz="2200" dirty="0"/>
              </a:p>
              <a:p>
                <a:endParaRPr lang="de-DE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Equivalence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Parameter </a:t>
                </a:r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K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number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simulations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where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UCT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AMAF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have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equal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</a:t>
                </a:r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Generalization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 GRAVE –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modify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ancestor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selection</a:t>
                </a:r>
                <a:r>
                  <a:rPr lang="de-DE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4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procedure</a:t>
                </a:r>
                <a:endParaRPr lang="en-US" sz="2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437A3F09-6BBD-B849-B2EA-23A2D4FE8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243" y="933732"/>
                <a:ext cx="8576247" cy="4949707"/>
              </a:xfrm>
              <a:blipFill>
                <a:blip r:embed="rId3"/>
                <a:stretch>
                  <a:fillRect l="-888" t="-10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4BFBE87-8931-604B-8F07-49B6400EA63A}"/>
              </a:ext>
            </a:extLst>
          </p:cNvPr>
          <p:cNvCxnSpPr>
            <a:cxnSpLocks/>
          </p:cNvCxnSpPr>
          <p:nvPr/>
        </p:nvCxnSpPr>
        <p:spPr>
          <a:xfrm>
            <a:off x="6733309" y="1745673"/>
            <a:ext cx="629392" cy="522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D31D70B-AB04-D148-987E-7BBD2E6B2AF7}"/>
              </a:ext>
            </a:extLst>
          </p:cNvPr>
          <p:cNvSpPr txBox="1"/>
          <p:nvPr/>
        </p:nvSpPr>
        <p:spPr>
          <a:xfrm>
            <a:off x="5812971" y="2202756"/>
            <a:ext cx="309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ancestor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v: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which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solidFill>
                  <a:srgbClr val="4472C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?</a:t>
            </a:r>
            <a:endParaRPr lang="de-DE" sz="1600" dirty="0">
              <a:solidFill>
                <a:srgbClr val="4472C4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Extension: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832426-36DA-CA47-BE63-5754FF48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3095551"/>
            <a:ext cx="7543800" cy="30607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F71C2D-4159-DF43-9284-FCB4AFEB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size and width of tree when there are many paths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Binary-search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Inspired by: Deep Architect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(Hyper-)parameters for neural network architectures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6DF5EA-BAAF-BB4A-BE1F-82AFC54F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826857"/>
            <a:ext cx="5859792" cy="566601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a game-playing agent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good/best next move?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represented as a game tree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represent (subset of) states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Still too large to check all actions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Idea: Combine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tentative rewards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 “view” of the current game tree iteratively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overthink the term “game”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 applicable search algorithm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2FFB1-0568-F942-B60C-BE2DD7A9BC3F}"/>
              </a:ext>
            </a:extLst>
          </p:cNvPr>
          <p:cNvGrpSpPr/>
          <p:nvPr/>
        </p:nvGrpSpPr>
        <p:grpSpPr>
          <a:xfrm>
            <a:off x="5730899" y="1236184"/>
            <a:ext cx="3348800" cy="3958033"/>
            <a:chOff x="5647774" y="1236184"/>
            <a:chExt cx="3348800" cy="3958033"/>
          </a:xfrm>
        </p:grpSpPr>
        <p:pic>
          <p:nvPicPr>
            <p:cNvPr id="4" name="Grafik 3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0CA059F1-AB1E-C641-B536-EED9B45E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489" y="2208013"/>
              <a:ext cx="3085085" cy="2986204"/>
            </a:xfrm>
            <a:prstGeom prst="rect">
              <a:avLst/>
            </a:prstGeom>
          </p:spPr>
        </p:pic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8E2D658E-275F-1A4F-A30A-C93ED625D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9482" y="1663783"/>
              <a:ext cx="115621" cy="6274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1DEC74E-E8FD-9146-B4BA-2C95E411E4A3}"/>
                </a:ext>
              </a:extLst>
            </p:cNvPr>
            <p:cNvSpPr txBox="1"/>
            <p:nvPr/>
          </p:nvSpPr>
          <p:spPr>
            <a:xfrm>
              <a:off x="6905705" y="1236184"/>
              <a:ext cx="1638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state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game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3003468-73C9-6248-B224-13EAFD72C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5896" y="2585545"/>
              <a:ext cx="383629" cy="2976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7855E3D-3F7E-0B4D-B7E8-8B1FE8FBB4F5}"/>
                </a:ext>
              </a:extLst>
            </p:cNvPr>
            <p:cNvSpPr txBox="1"/>
            <p:nvPr/>
          </p:nvSpPr>
          <p:spPr>
            <a:xfrm>
              <a:off x="5647774" y="2216213"/>
              <a:ext cx="155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(legal) </a:t>
              </a:r>
              <a:r>
                <a:rPr lang="de-DE" dirty="0" err="1">
                  <a:solidFill>
                    <a:srgbClr val="4472C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action</a:t>
              </a:r>
              <a:endParaRPr lang="de-DE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" name="Datumsplatzhalter 5">
            <a:extLst>
              <a:ext uri="{FF2B5EF4-FFF2-40B4-BE49-F238E27FC236}">
                <a16:creationId xmlns:a16="http://schemas.microsoft.com/office/drawing/2014/main" id="{3420C920-6216-DF4E-BAF6-E46146AC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163023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20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DE39CA67-B74C-1443-95B6-F1FC5C4B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" y="3635763"/>
            <a:ext cx="9037122" cy="26077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C3E006-28BA-EB4C-8A9C-7B6F3AFA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ML-System that beat some of the world’s greatest players in the game of 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used to train a neural network</a:t>
            </a:r>
          </a:p>
          <a:p>
            <a:pPr lvl="1"/>
            <a:r>
              <a:rPr lang="en-US" sz="22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Lookahead search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combines policy networks and value networks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1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de-DE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11B9C-926A-9A46-B41C-3D8E1933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540621" cy="54753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MCTS – Search algorithm that combines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simulations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Addresses Exploration-Exploitation tradeoff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 well out of the box but can be extended and tailored to specifics of current domain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techniques from statistics and probability theory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famous application: games 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AlphaGo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1FB1F040-1A5F-FD42-988A-36F71C3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21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C0CD278-CCB2-DB41-BDE1-2B0E99215440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umsplatzhalter 5">
            <a:extLst>
              <a:ext uri="{FF2B5EF4-FFF2-40B4-BE49-F238E27FC236}">
                <a16:creationId xmlns:a16="http://schemas.microsoft.com/office/drawing/2014/main" id="{6CC0421A-F3BB-3D47-B3D1-24AEC93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FB671D82-30DC-644D-A376-CB50FD52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</p:spTree>
    <p:extLst>
      <p:ext uri="{BB962C8B-B14F-4D97-AF65-F5344CB8AC3E}">
        <p14:creationId xmlns:p14="http://schemas.microsoft.com/office/powerpoint/2010/main" val="20281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3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47C74CC-9A47-FB43-A74E-3839C8EB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3" y="817500"/>
            <a:ext cx="7030192" cy="5565568"/>
          </a:xfrm>
          <a:prstGeom prst="rect">
            <a:avLst/>
          </a:prstGeom>
        </p:spPr>
      </p:pic>
      <p:sp>
        <p:nvSpPr>
          <p:cNvPr id="8" name="Datumsplatzhalter 5">
            <a:extLst>
              <a:ext uri="{FF2B5EF4-FFF2-40B4-BE49-F238E27FC236}">
                <a16:creationId xmlns:a16="http://schemas.microsoft.com/office/drawing/2014/main" id="{CF8F1E33-9EF0-1243-A03B-598966A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7306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Setting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4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C2EDEDE-6182-F646-BCCE-01F1580FD0AE}"/>
              </a:ext>
            </a:extLst>
          </p:cNvPr>
          <p:cNvGrpSpPr/>
          <p:nvPr/>
        </p:nvGrpSpPr>
        <p:grpSpPr>
          <a:xfrm>
            <a:off x="5424629" y="2676831"/>
            <a:ext cx="3594633" cy="3479420"/>
            <a:chOff x="5390762" y="1757511"/>
            <a:chExt cx="3594633" cy="3479420"/>
          </a:xfrm>
        </p:grpSpPr>
        <p:pic>
          <p:nvPicPr>
            <p:cNvPr id="9" name="Grafik 8" descr="Ein Bild, das Objekt, Lampe, Spiel enthält.&#10;&#10;Automatisch generierte Beschreibung">
              <a:extLst>
                <a:ext uri="{FF2B5EF4-FFF2-40B4-BE49-F238E27FC236}">
                  <a16:creationId xmlns:a16="http://schemas.microsoft.com/office/drawing/2014/main" id="{F649E69F-5280-CC4E-820A-10196956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0762" y="1757511"/>
              <a:ext cx="3594633" cy="347942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FE53EE-F62E-9841-B927-2A5A7297B390}"/>
                </a:ext>
              </a:extLst>
            </p:cNvPr>
            <p:cNvSpPr txBox="1"/>
            <p:nvPr/>
          </p:nvSpPr>
          <p:spPr>
            <a:xfrm>
              <a:off x="5834882" y="2293829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256004-B370-B64D-B2AA-6EB08969355C}"/>
                </a:ext>
              </a:extLst>
            </p:cNvPr>
            <p:cNvSpPr txBox="1"/>
            <p:nvPr/>
          </p:nvSpPr>
          <p:spPr>
            <a:xfrm>
              <a:off x="7779438" y="2283355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D95CC9-49D1-2B41-8705-1D4AA6C196C0}"/>
                </a:ext>
              </a:extLst>
            </p:cNvPr>
            <p:cNvSpPr txBox="1"/>
            <p:nvPr/>
          </p:nvSpPr>
          <p:spPr>
            <a:xfrm>
              <a:off x="6709974" y="2290296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de-DE" sz="2400" baseline="-25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739FD8A-CC54-3C45-9452-5FFC50899972}"/>
                </a:ext>
              </a:extLst>
            </p:cNvPr>
            <p:cNvSpPr txBox="1"/>
            <p:nvPr/>
          </p:nvSpPr>
          <p:spPr>
            <a:xfrm>
              <a:off x="6840493" y="1802667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endParaRPr lang="de-DE" sz="1600" baseline="-2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C19307D-0208-8D43-ABC1-703A05065B70}"/>
                </a:ext>
              </a:extLst>
            </p:cNvPr>
            <p:cNvSpPr txBox="1"/>
            <p:nvPr/>
          </p:nvSpPr>
          <p:spPr>
            <a:xfrm>
              <a:off x="5850510" y="2815623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0C6748-7DE7-B14B-B6CE-591455B1C3D2}"/>
                </a:ext>
              </a:extLst>
            </p:cNvPr>
            <p:cNvSpPr txBox="1"/>
            <p:nvPr/>
          </p:nvSpPr>
          <p:spPr>
            <a:xfrm>
              <a:off x="6853669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v‘‘</a:t>
              </a:r>
              <a:endParaRPr lang="de-DE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FE162F2-B661-8448-8D09-580027533014}"/>
                </a:ext>
              </a:extLst>
            </p:cNvPr>
            <p:cNvSpPr txBox="1"/>
            <p:nvPr/>
          </p:nvSpPr>
          <p:spPr>
            <a:xfrm>
              <a:off x="7874802" y="2823081"/>
              <a:ext cx="731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de-DE" sz="2400" baseline="30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(3)</a:t>
              </a:r>
              <a:endParaRPr lang="de-DE" sz="16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3569F7C3-87C4-6A4F-BFCE-99D0FABF6DA4}"/>
              </a:ext>
            </a:extLst>
          </p:cNvPr>
          <p:cNvSpPr txBox="1"/>
          <p:nvPr/>
        </p:nvSpPr>
        <p:spPr>
          <a:xfrm>
            <a:off x="7001008" y="1370945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s(v)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0393C5C-223B-244F-83B4-F27DB256E8D6}"/>
              </a:ext>
            </a:extLst>
          </p:cNvPr>
          <p:cNvSpPr txBox="1"/>
          <p:nvPr/>
        </p:nvSpPr>
        <p:spPr>
          <a:xfrm>
            <a:off x="7908651" y="136758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a(v)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9C4C968-AE34-164A-B36C-38006A818438}"/>
              </a:ext>
            </a:extLst>
          </p:cNvPr>
          <p:cNvSpPr txBox="1"/>
          <p:nvPr/>
        </p:nvSpPr>
        <p:spPr>
          <a:xfrm>
            <a:off x="7001008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Q(v)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F35388E-54E6-EA47-B1F5-D12709D8F3B3}"/>
              </a:ext>
            </a:extLst>
          </p:cNvPr>
          <p:cNvSpPr txBox="1"/>
          <p:nvPr/>
        </p:nvSpPr>
        <p:spPr>
          <a:xfrm>
            <a:off x="7908651" y="1799516"/>
            <a:ext cx="90771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N(v)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9BD14BF-6DA4-4C4A-BF78-9533B5C58E82}"/>
              </a:ext>
            </a:extLst>
          </p:cNvPr>
          <p:cNvSpPr txBox="1"/>
          <p:nvPr/>
        </p:nvSpPr>
        <p:spPr>
          <a:xfrm>
            <a:off x="7000973" y="939075"/>
            <a:ext cx="1815392" cy="43088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de-DE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A920FCE1-9F92-334A-80DB-947683A4E7A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221946" y="2244901"/>
            <a:ext cx="686705" cy="43193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486011B-6767-9240-975B-1B59CCCB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5" y="933732"/>
            <a:ext cx="5858086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state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represented by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incoming action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a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node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total simulation reward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</a:t>
            </a:r>
            <a:endParaRPr lang="en-US" sz="22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number of times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v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 been visited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Add. data structures possible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N(a)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Helvetica Neue" panose="02000503000000020004" pitchFamily="2" charset="0"/>
            </a:endParaRPr>
          </a:p>
        </p:txBody>
      </p:sp>
      <p:sp>
        <p:nvSpPr>
          <p:cNvPr id="23" name="Datumsplatzhalter 5">
            <a:extLst>
              <a:ext uri="{FF2B5EF4-FFF2-40B4-BE49-F238E27FC236}">
                <a16:creationId xmlns:a16="http://schemas.microsoft.com/office/drawing/2014/main" id="{EC9859AC-93A1-3F40-B4AD-04F21B63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120549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5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 enthält.&#10;&#10;Automatisch generierte Beschreibung">
            <a:extLst>
              <a:ext uri="{FF2B5EF4-FFF2-40B4-BE49-F238E27FC236}">
                <a16:creationId xmlns:a16="http://schemas.microsoft.com/office/drawing/2014/main" id="{7692E578-1B53-894F-A35E-ED1F3A1E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68" y="1403499"/>
            <a:ext cx="4091126" cy="396000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83276BF-9DB0-AB4C-B650-898D6D3B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Step: Selection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the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  <p:sp>
        <p:nvSpPr>
          <p:cNvPr id="9" name="Datumsplatzhalter 5">
            <a:extLst>
              <a:ext uri="{FF2B5EF4-FFF2-40B4-BE49-F238E27FC236}">
                <a16:creationId xmlns:a16="http://schemas.microsoft.com/office/drawing/2014/main" id="{BC421BF6-1EAB-7944-B300-0A25CF43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</p:spTree>
    <p:extLst>
      <p:ext uri="{BB962C8B-B14F-4D97-AF65-F5344CB8AC3E}">
        <p14:creationId xmlns:p14="http://schemas.microsoft.com/office/powerpoint/2010/main" val="265863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4" name="Grafik 3" descr="Ein Bild, das Spiel, Lampe enthält.&#10;&#10;Automatisch generierte Beschreibung">
            <a:extLst>
              <a:ext uri="{FF2B5EF4-FFF2-40B4-BE49-F238E27FC236}">
                <a16:creationId xmlns:a16="http://schemas.microsoft.com/office/drawing/2014/main" id="{4C370B55-562B-E941-89BB-EB5039B8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1403499"/>
            <a:ext cx="4091125" cy="3960000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FA89257-A07D-2B46-A2A6-602139768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Step: Expansion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 Policy</a:t>
            </a:r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200" dirty="0">
              <a:solidFill>
                <a:srgbClr val="4472C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Transfer: Multi-Armed Bandit Problem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T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-times: pick some action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associated reward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total reward</a:t>
            </a:r>
          </a:p>
          <a:p>
            <a:pPr lvl="1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Later: UCT</a:t>
            </a:r>
          </a:p>
        </p:txBody>
      </p:sp>
    </p:spTree>
    <p:extLst>
      <p:ext uri="{BB962C8B-B14F-4D97-AF65-F5344CB8AC3E}">
        <p14:creationId xmlns:p14="http://schemas.microsoft.com/office/powerpoint/2010/main" val="181021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7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13/14.08.20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Lampe, Licht enthält.&#10;&#10;Automatisch generierte Beschreibung">
            <a:extLst>
              <a:ext uri="{FF2B5EF4-FFF2-40B4-BE49-F238E27FC236}">
                <a16:creationId xmlns:a16="http://schemas.microsoft.com/office/drawing/2014/main" id="{56155FF0-651A-6C46-B37B-AAEF353A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9" y="769391"/>
            <a:ext cx="4089600" cy="573243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21AB6EB-8D0E-D54B-8139-4F57F242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5168029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Third Step: Simulation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 out a game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i.e. execute actions until a terminal state is reached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 result 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Controlled by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 Policy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 to consider: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vs. quality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complexity of evaluation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7584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8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pic>
        <p:nvPicPr>
          <p:cNvPr id="8" name="Grafik 7" descr="Ein Bild, das Spiel enthält.&#10;&#10;Automatisch generierte Beschreibung">
            <a:extLst>
              <a:ext uri="{FF2B5EF4-FFF2-40B4-BE49-F238E27FC236}">
                <a16:creationId xmlns:a16="http://schemas.microsoft.com/office/drawing/2014/main" id="{FCA586AF-B870-0B4E-AA80-F8965D29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8" y="1403499"/>
            <a:ext cx="4091126" cy="396000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Fourth Step: Backpropagation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values of 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Q(v)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N(v)</a:t>
            </a:r>
          </a:p>
          <a:p>
            <a:pPr lvl="1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  <a:cs typeface="Helvetica Neue" panose="02000503000000020004" pitchFamily="2" charset="0"/>
              </a:rPr>
              <a:t>…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modified by heuristics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later - AMAF</a:t>
            </a:r>
          </a:p>
        </p:txBody>
      </p:sp>
    </p:spTree>
    <p:extLst>
      <p:ext uri="{BB962C8B-B14F-4D97-AF65-F5344CB8AC3E}">
        <p14:creationId xmlns:p14="http://schemas.microsoft.com/office/powerpoint/2010/main" val="9403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C6B1A-C50B-EF45-9010-6D7A0B0A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03767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Basics: Monte Carlo </a:t>
            </a:r>
            <a:r>
              <a:rPr lang="de-DE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Search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AD69E0B-8821-6D4E-9CB0-419E45AE5D16}"/>
              </a:ext>
            </a:extLst>
          </p:cNvPr>
          <p:cNvCxnSpPr/>
          <p:nvPr/>
        </p:nvCxnSpPr>
        <p:spPr>
          <a:xfrm>
            <a:off x="628650" y="701749"/>
            <a:ext cx="78867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9071D67C-0761-AE40-B0C9-6FCD379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33D1F4C7-E7FD-814C-996E-6B4DFE7BF75E}" type="slidenum">
              <a:rPr lang="de-DE" smtClean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9</a:t>
            </a:fld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Datumsplatzhalter 5">
            <a:extLst>
              <a:ext uri="{FF2B5EF4-FFF2-40B4-BE49-F238E27FC236}">
                <a16:creationId xmlns:a16="http://schemas.microsoft.com/office/drawing/2014/main" id="{B76C9C4A-3763-EF48-AF20-A0BEFB4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13/14.08.20</a:t>
            </a:r>
            <a:endParaRPr lang="de-DE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C47564DE-68CC-DB46-9239-AD5A892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721" y="6501821"/>
            <a:ext cx="3804557" cy="3651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 </a:t>
            </a: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Ubiquitous</a:t>
            </a:r>
            <a:r>
              <a:rPr lang="de-DE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Computing - Simon Schwarz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654C50-B299-894C-AD88-4D05D612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44" y="921857"/>
            <a:ext cx="8908755" cy="54753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</a:t>
            </a:r>
            <a:r>
              <a:rPr lang="en-US" sz="2400" dirty="0">
                <a:solidFill>
                  <a:srgbClr val="4472C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iterations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While the computation budget is not exhausted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execute the four steps as many times as possible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 tree size and number of evaluated states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Finally, pick the best one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Time-constraints are crucial</a:t>
            </a:r>
          </a:p>
          <a:p>
            <a:pPr lvl="1"/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real-time, turn-based games</a:t>
            </a:r>
          </a:p>
          <a:p>
            <a:pPr lvl="1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Macintosh PowerPoint</Application>
  <PresentationFormat>Bildschirmpräsentation (4:3)</PresentationFormat>
  <Paragraphs>277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 Neue</vt:lpstr>
      <vt:lpstr>Office</vt:lpstr>
      <vt:lpstr>A Survey of Monte Carlo Tree Search Methods</vt:lpstr>
      <vt:lpstr>Introduction</vt:lpstr>
      <vt:lpstr>Basics: Monte Carlo Tree Search</vt:lpstr>
      <vt:lpstr>Basics: Setting</vt:lpstr>
      <vt:lpstr>Basics: Monte Carlo Tree Search</vt:lpstr>
      <vt:lpstr>Basics: Monte Carlo Tree Search</vt:lpstr>
      <vt:lpstr>Basics: Monte Carlo Tree Search</vt:lpstr>
      <vt:lpstr>Basics: Monte Carlo Tree Search</vt:lpstr>
      <vt:lpstr>Basics: Monte Carlo Tree Search</vt:lpstr>
      <vt:lpstr>Basics: UCT</vt:lpstr>
      <vt:lpstr>Heuristics: BFS-Tree Initialization</vt:lpstr>
      <vt:lpstr>Heuristics: Loss Avoidance</vt:lpstr>
      <vt:lpstr>Heuristics: Novelty-based Pruning</vt:lpstr>
      <vt:lpstr>Heuristics: Novelty-based Pruning</vt:lpstr>
      <vt:lpstr>Heuristics: Novelty-based Pruning</vt:lpstr>
      <vt:lpstr>Heuristics: Knowledge-based Evaluations</vt:lpstr>
      <vt:lpstr>Heuristics: All Moves As First</vt:lpstr>
      <vt:lpstr>Heuristics: All Moves As First</vt:lpstr>
      <vt:lpstr>Extension: Tree Compression </vt:lpstr>
      <vt:lpstr>Application: AlphaGo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 Permanent Revolution in Internet Architecture</dc:title>
  <dc:creator>Simon Schwarz</dc:creator>
  <cp:lastModifiedBy>Schwarz, Simon</cp:lastModifiedBy>
  <cp:revision>956</cp:revision>
  <dcterms:created xsi:type="dcterms:W3CDTF">2019-10-26T08:27:43Z</dcterms:created>
  <dcterms:modified xsi:type="dcterms:W3CDTF">2020-07-30T08:51:37Z</dcterms:modified>
</cp:coreProperties>
</file>